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402" r:id="rId3"/>
    <p:sldId id="447" r:id="rId4"/>
    <p:sldId id="448" r:id="rId5"/>
    <p:sldId id="421" r:id="rId6"/>
    <p:sldId id="424" r:id="rId7"/>
    <p:sldId id="431" r:id="rId8"/>
    <p:sldId id="439" r:id="rId9"/>
    <p:sldId id="438" r:id="rId10"/>
    <p:sldId id="440" r:id="rId11"/>
    <p:sldId id="435" r:id="rId12"/>
    <p:sldId id="445" r:id="rId13"/>
    <p:sldId id="446" r:id="rId14"/>
    <p:sldId id="392" r:id="rId15"/>
    <p:sldId id="415" r:id="rId16"/>
    <p:sldId id="42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E5C"/>
    <a:srgbClr val="D8C46B"/>
    <a:srgbClr val="6EADAD"/>
    <a:srgbClr val="F2E3A2"/>
    <a:srgbClr val="0B4D60"/>
    <a:srgbClr val="3DA2FF"/>
    <a:srgbClr val="007F7F"/>
    <a:srgbClr val="A42A77"/>
    <a:srgbClr val="EE9975"/>
    <a:srgbClr val="D9B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9093" autoAdjust="0"/>
  </p:normalViewPr>
  <p:slideViewPr>
    <p:cSldViewPr snapToGrid="0">
      <p:cViewPr varScale="1">
        <p:scale>
          <a:sx n="69" d="100"/>
          <a:sy n="69" d="100"/>
        </p:scale>
        <p:origin x="11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7A22-626E-4A3F-81D3-756DBDBB4AC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5EF7-66F8-479E-A582-0AAAF518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70/wr/mm7010e3.htm#T1_dow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mmwr/volumes/70/wr/mm7010e3.htm#F1_dow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everyone on the panel for inviting me to speak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85EF7-66F8-479E-A582-0AAAF5184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"We came back from break on Jan 3. During that week, two of my students contracted COVID-19 at school. They brought it to their separate homes and inadvertently infected their mom and grandma (who was the primary caregiver), both of whom died last week."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85EF7-66F8-479E-A582-0AAAF51840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5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study provides evidence from a natural experiment on the effects of state government mandates for face mask use in public issued by fifteen states plus Washington, D.C., between April 8 and May 15, 2020. The research design is an event study examining changes in the daily county-level COVID-19 growth rates between March 31 and May 22, 2020. Mandating face mask use in public is associated with a decline in the daily COVID-19 growth rate by 0.9, 1.1, 1.4, 1.7, and 2.0 percentage points.</a:t>
            </a:r>
          </a:p>
          <a:p>
            <a:endParaRPr lang="en-US" dirty="0" smtClean="0"/>
          </a:p>
          <a:p>
            <a:r>
              <a:rPr lang="en-US" dirty="0" smtClean="0"/>
              <a:t>comparing the pre-post mandate changes in COVID-19 spread in the states with mandates versus changes in COVID-19 spread in the states that did not pass these mandates, over time. The model also tested whether states issuing these mandates had differential pre-event trends in COVID-19 rates before they were issued. This is a critical assumption of the validity of an event study that must be upheld under testing. In addition, the model allowed us to control for a wide range of time-invariant differences between states and counties, such as population density and socioeconomic and demographic factors, plus time-variant differences between states and counties, such as other mitigation and social distancing policies, in addition to state-level COVID-19 testing rates. We estimated the effects of face cover mandates on the daily county-level COVID-19 growth rate, which is the difference in the natural log of cumulative COVID-19 cases on a given day minus the natural log of cumulative cases in the prior day, multiplied by 100.21 This measure gives the daily growth rate in percentage points.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daily percentage point growth rate of county-level COVID-19 cases and county-level COVID-19 deaths. The daily growth rate was defined as the difference between the natural log of cumulative cases or deaths on a given day and the natural log of cumulative cases or deaths on the previous day, multiplied by 100. Weighted least-squares regression with county and day fixed effects was used to compare COVID-19 case and death growth rates before and after 1) implementing mask mandates and 2) allowing on-premises dining at restaurants. Because state-issued policies often applied to specific counties, particularly when states began allowing on-premises dining, all analyses were conducted at the county level. Four regression models were used to assess the association between each policy and each COVID-19 outcome. The regression models controlled for several covariates: restaurant closures in the mask mandate models and mask mandates in the restaurant reopening models, as well as bar closures,** stay-at-home orders,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††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bans on gatherings of ≥10 persons,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§§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daily COVID-19 tests per 100,000 persons, county, and time (day). P-values &lt;0.05 were considered statistically significant. All analyses were weighted by county population with standard errors robust to heteroscedasticity and clustered by state. Mask mandates were associated with a 0.5 percentage point decrease (p = 0.02) in daily COVID-19 case growth rates 1–20 days after implementation and decreases of 1.1, 1.5, 1.7, and 1.8 percentage points 21–40, 41–60, 61–80, and 81–100 days, respectively, after implementation (p&lt;0.01 for all) (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Table 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Figure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Mask mandates were associated with a 0.7 percentage point decrease (p = 0.03) in daily COVID-19 death growth rates 1–20 days after implementation and decreases of 1.0, 1.4, 1.6, and 1.9 percentage points 21–40, 41–60, 61–80, and 81–100 days, respectively, after implementation (p&lt;0.01 for all). 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159C-EC9D-4D93-B820-991A712C6C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0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9E6F-6655-494C-9376-DC3F17F3DF9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EDD6-2E7D-44A2-AE7F-11365F7F0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ledger.com/story/news/education/2021/10/11/16-polk-county-schools-employees-died-coronavirus-since-start-school/6090746001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abcnews.go.com/GMA/News/kids-lost-parents-covid-19-describe-emptiness-feel/story?id=814482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theatlantic.com/health/archive/2020/11/third-surge-breaking-healthcare-workers/61709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affairs.org/do/10.1377/hblog20211021.197121/ful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24" y="1122363"/>
            <a:ext cx="9017876" cy="1998449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n-lt"/>
              </a:rPr>
              <a:t>COVID control policies to support students, teachers, staff, and families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2947"/>
            <a:ext cx="6858000" cy="1655762"/>
          </a:xfrm>
        </p:spPr>
        <p:txBody>
          <a:bodyPr/>
          <a:lstStyle/>
          <a:p>
            <a:r>
              <a:rPr lang="en-US" dirty="0" smtClean="0"/>
              <a:t>Julia Raifman, ScD</a:t>
            </a:r>
          </a:p>
          <a:p>
            <a:r>
              <a:rPr lang="en-US" dirty="0" smtClean="0"/>
              <a:t>Boston University School of Public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4" t="25753" r="76585" b="51170"/>
          <a:stretch/>
        </p:blipFill>
        <p:spPr bwMode="auto">
          <a:xfrm>
            <a:off x="271114" y="5300764"/>
            <a:ext cx="2435153" cy="1680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44617" y="5227740"/>
            <a:ext cx="5692933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Julia Raifman, ScD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juliaraifman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Jraifman@bu.edu</a:t>
            </a:r>
          </a:p>
          <a:p>
            <a:pPr>
              <a:spcAft>
                <a:spcPts val="40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Twitter_bird_logo_2012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66" y="5939874"/>
            <a:ext cx="318156" cy="2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53696"/>
            <a:ext cx="906399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The virus is causing the harms: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Leaders can help us come together with good policies to manage the virus, so it does not manage us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55" y="2077085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Ground in facts: </a:t>
            </a:r>
            <a:r>
              <a:rPr lang="en-US" dirty="0"/>
              <a:t>COVID spreads in all crowded indoor settings, including schools, and is harmful</a:t>
            </a:r>
            <a:endParaRPr lang="en-US" b="1" dirty="0"/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Vaccines: </a:t>
            </a:r>
            <a:r>
              <a:rPr lang="en-US" dirty="0"/>
              <a:t>Vaccine mandates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Masks: </a:t>
            </a:r>
            <a:r>
              <a:rPr lang="en-US" dirty="0"/>
              <a:t>Data-driven mask policies and free N95s and KN95s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Ventilation: </a:t>
            </a:r>
            <a:r>
              <a:rPr lang="en-US" dirty="0"/>
              <a:t>School safety standards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/>
              <a:t>Tests: </a:t>
            </a:r>
            <a:r>
              <a:rPr lang="en-US" dirty="0"/>
              <a:t>Free and supplied to </a:t>
            </a:r>
            <a:r>
              <a:rPr lang="en-US" dirty="0" smtClean="0"/>
              <a:t>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166276"/>
            <a:ext cx="895096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Vaccine mandates to improve coverage and reduce disparities</a:t>
            </a:r>
            <a:endParaRPr lang="en-US" sz="4000" dirty="0">
              <a:latin typeface="+mn-lt"/>
            </a:endParaRPr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8" y="1491839"/>
            <a:ext cx="6658692" cy="48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>
            <a:off x="6640949" y="3131126"/>
            <a:ext cx="1357745" cy="223520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3925457" y="3131126"/>
            <a:ext cx="1357745" cy="2235203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97710" y="3131126"/>
            <a:ext cx="1357745" cy="223520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14839" y="2475347"/>
            <a:ext cx="1182255" cy="1126837"/>
          </a:xfrm>
          <a:prstGeom prst="ellipse">
            <a:avLst/>
          </a:prstGeom>
          <a:solidFill>
            <a:srgbClr val="E9BD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13203" y="2475345"/>
            <a:ext cx="1182255" cy="1126837"/>
          </a:xfrm>
          <a:prstGeom prst="ellipse">
            <a:avLst/>
          </a:prstGeom>
          <a:solidFill>
            <a:srgbClr val="973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85456" y="2475345"/>
            <a:ext cx="1182255" cy="1126837"/>
          </a:xfrm>
          <a:prstGeom prst="ellipse">
            <a:avLst/>
          </a:prstGeom>
          <a:solidFill>
            <a:srgbClr val="FCD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5400000">
            <a:off x="1678708" y="2759364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5400000">
            <a:off x="2096653" y="2759366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5400000">
            <a:off x="4311070" y="2768599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 rot="5400000">
            <a:off x="4768269" y="2759360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5400000">
            <a:off x="7017324" y="2796303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5400000">
            <a:off x="7439886" y="2800926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 rot="16200000">
            <a:off x="4322618" y="2863271"/>
            <a:ext cx="563419" cy="914400"/>
          </a:xfrm>
          <a:prstGeom prst="moon">
            <a:avLst>
              <a:gd name="adj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48873" y="1505530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303159" y="2064327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772319" y="216130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69005" y="219825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86303" y="274319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637465" y="2489202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34531" y="3195784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26991" y="3091874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168073" y="2724730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4731" y="3476335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968977" y="294524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90067" y="4087094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47127" y="196503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73643" y="3814619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24321" y="150552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779544" y="2260602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046176" y="3655294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539673" y="4096330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98960" y="323734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63673" y="4359564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884057" y="325812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298369" y="2540002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536369" y="3943930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3597" y="424872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292755" y="380076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547289" y="371763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562229" y="3297387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724383" y="4359563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145" y="117547"/>
            <a:ext cx="8996855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Masking alone: Less protection</a:t>
            </a:r>
            <a:endParaRPr lang="en-US" sz="2800" b="1" dirty="0">
              <a:latin typeface="+mn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189861" y="3209639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Moon 74"/>
          <p:cNvSpPr/>
          <p:nvPr/>
        </p:nvSpPr>
        <p:spPr>
          <a:xfrm rot="16200000" flipH="1" flipV="1">
            <a:off x="1879500" y="3040060"/>
            <a:ext cx="164592" cy="420624"/>
          </a:xfrm>
          <a:prstGeom prst="moon">
            <a:avLst>
              <a:gd name="adj" fmla="val 619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870364" y="316345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528793" y="3237346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877302" y="3545609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660250" y="3084949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Moon 78"/>
          <p:cNvSpPr/>
          <p:nvPr/>
        </p:nvSpPr>
        <p:spPr>
          <a:xfrm rot="16200000" flipH="1" flipV="1">
            <a:off x="7223670" y="3067768"/>
            <a:ext cx="164592" cy="420624"/>
          </a:xfrm>
          <a:prstGeom prst="moon">
            <a:avLst>
              <a:gd name="adj" fmla="val 619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>
            <a:off x="6640949" y="3131126"/>
            <a:ext cx="1357745" cy="223520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3925457" y="3131126"/>
            <a:ext cx="1357745" cy="2235203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97710" y="3131126"/>
            <a:ext cx="1357745" cy="223520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14839" y="2475347"/>
            <a:ext cx="1182255" cy="1126837"/>
          </a:xfrm>
          <a:prstGeom prst="ellipse">
            <a:avLst/>
          </a:prstGeom>
          <a:solidFill>
            <a:srgbClr val="E9BD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13203" y="2475345"/>
            <a:ext cx="1182255" cy="1126837"/>
          </a:xfrm>
          <a:prstGeom prst="ellipse">
            <a:avLst/>
          </a:prstGeom>
          <a:solidFill>
            <a:srgbClr val="973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85456" y="2475345"/>
            <a:ext cx="1182255" cy="1126837"/>
          </a:xfrm>
          <a:prstGeom prst="ellipse">
            <a:avLst/>
          </a:prstGeom>
          <a:solidFill>
            <a:srgbClr val="FCD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 rot="16200000">
            <a:off x="1655618" y="2863271"/>
            <a:ext cx="563419" cy="914400"/>
          </a:xfrm>
          <a:prstGeom prst="moon">
            <a:avLst>
              <a:gd name="adj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5400000">
            <a:off x="1678708" y="2759364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5400000">
            <a:off x="2096653" y="2759366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5400000">
            <a:off x="4311070" y="2768599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 rot="5400000">
            <a:off x="4768269" y="2759360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5400000">
            <a:off x="7017324" y="2796303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5400000">
            <a:off x="7439886" y="2800926"/>
            <a:ext cx="101603" cy="217055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 rot="16200000">
            <a:off x="4322618" y="2863271"/>
            <a:ext cx="563419" cy="914400"/>
          </a:xfrm>
          <a:prstGeom prst="moon">
            <a:avLst>
              <a:gd name="adj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 rot="16200000">
            <a:off x="7038110" y="2877111"/>
            <a:ext cx="563419" cy="914400"/>
          </a:xfrm>
          <a:prstGeom prst="moon">
            <a:avLst>
              <a:gd name="adj" fmla="val 86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-1" y="117548"/>
            <a:ext cx="9038897" cy="986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Masking together: Most effective</a:t>
            </a:r>
            <a:endParaRPr lang="en-US" sz="3600" b="1" dirty="0">
              <a:latin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1560" y="2143954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54478" y="3237343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26357" y="2087415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80127" y="1535468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68543" y="2031992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32403" y="2789377"/>
            <a:ext cx="164592" cy="16625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064" y="565532"/>
            <a:ext cx="8558048" cy="88722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Strong evidence on state community face mask mandates &amp; reduced COVID cases &amp; deaths</a:t>
            </a:r>
            <a:endParaRPr lang="en-US" sz="3200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0244" y="1847088"/>
            <a:ext cx="3868340" cy="115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Lyu</a:t>
            </a:r>
            <a:r>
              <a:rPr lang="en-US" dirty="0" smtClean="0"/>
              <a:t> &amp; </a:t>
            </a:r>
            <a:r>
              <a:rPr lang="en-US" dirty="0" err="1" smtClean="0"/>
              <a:t>Wehby</a:t>
            </a:r>
            <a:r>
              <a:rPr lang="en-US" dirty="0" smtClean="0"/>
              <a:t>, </a:t>
            </a:r>
            <a:r>
              <a:rPr lang="en-US" i="1" dirty="0" smtClean="0"/>
              <a:t>Health Affairs</a:t>
            </a:r>
          </a:p>
          <a:p>
            <a:r>
              <a:rPr lang="en-US" dirty="0" smtClean="0"/>
              <a:t>State community face mask mandates and percentage point change in daily, county-level growth rate of COVID-19 cases, March 31 to May 22, 2020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19552" y="1700403"/>
            <a:ext cx="3887391" cy="115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Gery</a:t>
            </a:r>
            <a:r>
              <a:rPr lang="en-US" dirty="0" smtClean="0"/>
              <a:t> et al. </a:t>
            </a:r>
            <a:r>
              <a:rPr lang="en-US" i="1" dirty="0" smtClean="0"/>
              <a:t>CDC</a:t>
            </a:r>
            <a:r>
              <a:rPr lang="en-US" dirty="0" smtClean="0"/>
              <a:t> </a:t>
            </a:r>
            <a:r>
              <a:rPr lang="en-US" i="1" dirty="0" smtClean="0"/>
              <a:t>MMWR</a:t>
            </a:r>
          </a:p>
          <a:p>
            <a:r>
              <a:rPr lang="en-US" dirty="0" smtClean="0"/>
              <a:t>State-issued </a:t>
            </a:r>
            <a:r>
              <a:rPr lang="en-US" dirty="0"/>
              <a:t>m</a:t>
            </a:r>
            <a:r>
              <a:rPr lang="en-US" dirty="0" smtClean="0"/>
              <a:t>ask mandates and county-level </a:t>
            </a:r>
            <a:r>
              <a:rPr lang="en-US" dirty="0"/>
              <a:t>COVID-19 </a:t>
            </a:r>
            <a:r>
              <a:rPr lang="en-US" dirty="0" smtClean="0"/>
              <a:t>case </a:t>
            </a:r>
            <a:r>
              <a:rPr lang="en-US" dirty="0"/>
              <a:t>and </a:t>
            </a:r>
            <a:r>
              <a:rPr lang="en-US" dirty="0" smtClean="0"/>
              <a:t>death </a:t>
            </a:r>
            <a:r>
              <a:rPr lang="en-US" dirty="0"/>
              <a:t>g</a:t>
            </a:r>
            <a:r>
              <a:rPr lang="en-US" dirty="0" smtClean="0"/>
              <a:t>rowth </a:t>
            </a:r>
            <a:r>
              <a:rPr lang="en-US" dirty="0"/>
              <a:t>r</a:t>
            </a:r>
            <a:r>
              <a:rPr lang="en-US" dirty="0" smtClean="0"/>
              <a:t>ates, </a:t>
            </a:r>
            <a:r>
              <a:rPr lang="en-US" dirty="0"/>
              <a:t>March </a:t>
            </a:r>
            <a:r>
              <a:rPr lang="en-US" dirty="0" smtClean="0"/>
              <a:t>1–Dec </a:t>
            </a:r>
            <a:r>
              <a:rPr lang="en-US" dirty="0"/>
              <a:t>31,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2859" r="27436"/>
          <a:stretch/>
        </p:blipFill>
        <p:spPr>
          <a:xfrm>
            <a:off x="339064" y="3099815"/>
            <a:ext cx="4280487" cy="326358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19551" y="3172651"/>
            <a:ext cx="4524449" cy="29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9953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Data-driven mask policies: Mask when and where most important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14" y="1605516"/>
            <a:ext cx="6883971" cy="4447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014" y="6275070"/>
            <a:ext cx="515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Tinyurl.com/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NVmasks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5" y="201497"/>
            <a:ext cx="877824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Most Americans want to come together with policies to manage the virus</a:t>
            </a:r>
            <a:endParaRPr lang="en-US" sz="3600" b="1" dirty="0">
              <a:latin typeface="+mn-lt"/>
            </a:endParaRPr>
          </a:p>
        </p:txBody>
      </p:sp>
      <p:pic>
        <p:nvPicPr>
          <p:cNvPr id="5122" name="Picture 2" descr="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"/>
          <a:stretch/>
        </p:blipFill>
        <p:spPr bwMode="auto">
          <a:xfrm>
            <a:off x="2487257" y="1527060"/>
            <a:ext cx="6464238" cy="52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9014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Thank you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1521264"/>
            <a:ext cx="8158349" cy="27764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Thank you for teaching, parenting, and supporting kids through a pandemic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5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57" y="1686464"/>
            <a:ext cx="7985450" cy="4521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023" y="6364042"/>
            <a:ext cx="7015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https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://www.cdc.gov/mmwr/volumes/70/wr/mm7035e2.htm?s_cid=mm7035e2_w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269" y="84083"/>
            <a:ext cx="8555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COVID spreads in crowded indoor settings, especially schools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146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507"/>
          <a:stretch/>
        </p:blipFill>
        <p:spPr>
          <a:xfrm>
            <a:off x="163062" y="1264536"/>
            <a:ext cx="8844304" cy="464639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42760" y="3176786"/>
            <a:ext cx="127000" cy="1394600"/>
          </a:xfrm>
          <a:prstGeom prst="straightConnector1">
            <a:avLst/>
          </a:prstGeom>
          <a:ln w="38100">
            <a:solidFill>
              <a:srgbClr val="6EAD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21820" y="3795146"/>
            <a:ext cx="192340" cy="720638"/>
          </a:xfrm>
          <a:prstGeom prst="straightConnector1">
            <a:avLst/>
          </a:prstGeom>
          <a:ln w="38100">
            <a:solidFill>
              <a:srgbClr val="D8C4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36031" y="3425814"/>
            <a:ext cx="1481959" cy="369332"/>
          </a:xfrm>
          <a:prstGeom prst="rect">
            <a:avLst/>
          </a:prstGeom>
          <a:solidFill>
            <a:schemeClr val="bg1"/>
          </a:solidFill>
          <a:ln>
            <a:solidFill>
              <a:srgbClr val="D8C46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Children 5-11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97830" y="2807454"/>
            <a:ext cx="1857309" cy="369332"/>
          </a:xfrm>
          <a:prstGeom prst="rect">
            <a:avLst/>
          </a:prstGeom>
          <a:solidFill>
            <a:schemeClr val="bg1"/>
          </a:solidFill>
          <a:ln>
            <a:solidFill>
              <a:srgbClr val="6EADA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Parent-age </a:t>
            </a:r>
            <a:r>
              <a:rPr lang="en-US" dirty="0" smtClean="0"/>
              <a:t>30-49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3269" y="268812"/>
            <a:ext cx="87340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dirty="0" smtClean="0"/>
              <a:t>Children and parents had the most COVID cases in US in the fall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273269" y="6529294"/>
            <a:ext cx="78091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https://covid.cdc.gov/covid-data-tracker/#demographicsovertime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77476" y="2571649"/>
            <a:ext cx="34415" cy="1399150"/>
          </a:xfrm>
          <a:prstGeom prst="straightConnector1">
            <a:avLst/>
          </a:prstGeom>
          <a:ln w="38100">
            <a:solidFill>
              <a:srgbClr val="BEAE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61267" y="2202317"/>
            <a:ext cx="1623897" cy="369332"/>
          </a:xfrm>
          <a:prstGeom prst="rect">
            <a:avLst/>
          </a:prstGeom>
          <a:solidFill>
            <a:schemeClr val="bg1"/>
          </a:solidFill>
          <a:ln>
            <a:solidFill>
              <a:srgbClr val="BEAE5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Children </a:t>
            </a:r>
            <a:r>
              <a:rPr lang="en-US" dirty="0" smtClean="0"/>
              <a:t>12-17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6270"/>
            <a:ext cx="894080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The virus drives a record number of child, parent, teacher, and staff-aged hospitalizations</a:t>
            </a:r>
            <a:endParaRPr lang="en-US" sz="40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84958"/>
            <a:ext cx="4500409" cy="3455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2120" y="6271945"/>
            <a:ext cx="772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https://covid.cdc.gov/covid-data-tracker/#new-hospital-admissions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367" y="1584958"/>
            <a:ext cx="4298633" cy="334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067" y="118374"/>
            <a:ext cx="9144000" cy="379693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600" dirty="0" smtClean="0"/>
              <a:t>The virus caused </a:t>
            </a:r>
            <a:r>
              <a:rPr lang="en-US" sz="3600" b="1" dirty="0" smtClean="0"/>
              <a:t>167,000 </a:t>
            </a:r>
            <a:r>
              <a:rPr lang="en-US" sz="3600" dirty="0" smtClean="0"/>
              <a:t>children to lose caregivers by December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9" y="1129678"/>
            <a:ext cx="2889979" cy="1878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68" y="1129678"/>
            <a:ext cx="2330933" cy="1774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154" t="25178" r="4373" b="21533"/>
          <a:stretch/>
        </p:blipFill>
        <p:spPr>
          <a:xfrm>
            <a:off x="6122706" y="1129678"/>
            <a:ext cx="2896243" cy="1574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27058"/>
          <a:stretch/>
        </p:blipFill>
        <p:spPr>
          <a:xfrm>
            <a:off x="5286041" y="3088842"/>
            <a:ext cx="3857959" cy="28033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9067" y="5986344"/>
            <a:ext cx="8739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Sources: </a:t>
            </a:r>
          </a:p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https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7"/>
              </a:rPr>
              <a:t>://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abcnews.go.com/GMA/News/kids-lost-parents-covid-19-describe-emptiness-feel/story?id=81448265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https://www.theledger.com/story/news/education/2021/10/11/16-polk-county-schools-employees-died-coronavirus-since-start-school/6090746001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/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hlinkClick r:id="rId9"/>
              </a:rPr>
              <a:t>https://www.theatlantic.com/health/archive/2020/11/third-surge-breaking-healthcare-workers/617091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/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-1523" r="-366"/>
          <a:stretch/>
        </p:blipFill>
        <p:spPr>
          <a:xfrm>
            <a:off x="283779" y="3169822"/>
            <a:ext cx="4992414" cy="26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" y="136526"/>
            <a:ext cx="876681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virus causes harm through short- and long-term illness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092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People who miss work due to COVID in themselves or caregiving report food insufficiency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We don’t know whether this is asthma brought out by COVID and it might go away in a year, or if it’s something else that might be </a:t>
            </a:r>
            <a:r>
              <a:rPr lang="en-US" dirty="0" smtClean="0"/>
              <a:t>lifelong”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Carey </a:t>
            </a:r>
            <a:r>
              <a:rPr lang="en-US" dirty="0" err="1"/>
              <a:t>Lumeng</a:t>
            </a:r>
            <a:r>
              <a:rPr lang="en-US" dirty="0"/>
              <a:t>, MD, </a:t>
            </a:r>
            <a:r>
              <a:rPr lang="en-US" dirty="0" smtClean="0"/>
              <a:t>PhD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Unknown: Consequences and chances of long COVID with repeated infections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5858927"/>
            <a:ext cx="768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https://www.healthaffairs.org/do/10.1377/hblog20211021.197121/full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https://www.aamc.org/news-insights/scary-and-confusing-when-kids-suffer-long-covid-19</a:t>
            </a: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365126"/>
            <a:ext cx="872109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virus is making teachers, staff, and students sick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64479"/>
            <a:ext cx="7886700" cy="40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160178"/>
            <a:ext cx="8768080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After 3 surges since this summer, there are likely to be more surges. They could be worse.</a:t>
            </a:r>
            <a:endParaRPr lang="en-US" sz="4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3" y="2103120"/>
            <a:ext cx="8192303" cy="39239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451600" y="4155440"/>
            <a:ext cx="314960" cy="975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318000"/>
            <a:ext cx="314960" cy="975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06080" y="2062480"/>
            <a:ext cx="314960" cy="9753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84801" y="3492918"/>
            <a:ext cx="1584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Delta Wave 1: ~160K dead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7520" y="3620869"/>
            <a:ext cx="15849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Delta Wave 2: ~70K dead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1520" y="1405989"/>
            <a:ext cx="19100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Omicron Wave 1: Deaths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100396</TotalTime>
  <Words>1127</Words>
  <Application>Microsoft Office PowerPoint</Application>
  <PresentationFormat>On-screen Show (4:3)</PresentationFormat>
  <Paragraphs>64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COVID control policies to support students, teachers, staff, and families</vt:lpstr>
      <vt:lpstr>Thank you for teaching, parenting, and supporting kids through a pandemic  </vt:lpstr>
      <vt:lpstr>PowerPoint Presentation</vt:lpstr>
      <vt:lpstr>PowerPoint Presentation</vt:lpstr>
      <vt:lpstr>The virus drives a record number of child, parent, teacher, and staff-aged hospitalizations</vt:lpstr>
      <vt:lpstr>PowerPoint Presentation</vt:lpstr>
      <vt:lpstr>The virus causes harm through short- and long-term illness</vt:lpstr>
      <vt:lpstr>The virus is making teachers, staff, and students sick</vt:lpstr>
      <vt:lpstr>After 3 surges since this summer, there are likely to be more surges. They could be worse.</vt:lpstr>
      <vt:lpstr>The virus is causing the harms: Leaders can help us come together with good policies to manage the virus, so it does not manage us</vt:lpstr>
      <vt:lpstr>Vaccine mandates to improve coverage and reduce disparities</vt:lpstr>
      <vt:lpstr>Masking alone: Less protection</vt:lpstr>
      <vt:lpstr>PowerPoint Presentation</vt:lpstr>
      <vt:lpstr>Strong evidence on state community face mask mandates &amp; reduced COVID cases &amp; deaths</vt:lpstr>
      <vt:lpstr>Data-driven mask policies: Mask when and where most important</vt:lpstr>
      <vt:lpstr>Most Americans want to come together with policies to manage the virus</vt:lpstr>
      <vt:lpstr>Thank you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Racial and ethnic disparities in vaccination in Delaware</dc:title>
  <dc:creator>Raifman, Julia</dc:creator>
  <cp:lastModifiedBy>Raifman, Julia</cp:lastModifiedBy>
  <cp:revision>157</cp:revision>
  <dcterms:created xsi:type="dcterms:W3CDTF">2021-06-17T13:36:42Z</dcterms:created>
  <dcterms:modified xsi:type="dcterms:W3CDTF">2022-02-10T19:27:53Z</dcterms:modified>
</cp:coreProperties>
</file>